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2" autoAdjust="0"/>
    <p:restoredTop sz="94660"/>
  </p:normalViewPr>
  <p:slideViewPr>
    <p:cSldViewPr snapToGrid="0">
      <p:cViewPr varScale="1">
        <p:scale>
          <a:sx n="73" d="100"/>
          <a:sy n="73" d="100"/>
        </p:scale>
        <p:origin x="4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1DCE7-E9C5-4B81-A895-8046E404F230}" type="datetimeFigureOut">
              <a:rPr lang="ru-RU" smtClean="0"/>
              <a:t>06.11.2024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D210D-4355-42FF-8E00-8B9740FC2F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2183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1DCE7-E9C5-4B81-A895-8046E404F230}" type="datetimeFigureOut">
              <a:rPr lang="ru-RU" smtClean="0"/>
              <a:t>06.11.2024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D210D-4355-42FF-8E00-8B9740FC2F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86536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1DCE7-E9C5-4B81-A895-8046E404F230}" type="datetimeFigureOut">
              <a:rPr lang="ru-RU" smtClean="0"/>
              <a:t>06.11.2024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D210D-4355-42FF-8E00-8B9740FC2F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688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1DCE7-E9C5-4B81-A895-8046E404F230}" type="datetimeFigureOut">
              <a:rPr lang="ru-RU" smtClean="0"/>
              <a:t>06.11.2024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D210D-4355-42FF-8E00-8B9740FC2F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1923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1DCE7-E9C5-4B81-A895-8046E404F230}" type="datetimeFigureOut">
              <a:rPr lang="ru-RU" smtClean="0"/>
              <a:t>06.11.2024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D210D-4355-42FF-8E00-8B9740FC2F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2768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1DCE7-E9C5-4B81-A895-8046E404F230}" type="datetimeFigureOut">
              <a:rPr lang="ru-RU" smtClean="0"/>
              <a:t>06.11.2024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D210D-4355-42FF-8E00-8B9740FC2F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8786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1DCE7-E9C5-4B81-A895-8046E404F230}" type="datetimeFigureOut">
              <a:rPr lang="ru-RU" smtClean="0"/>
              <a:t>06.11.2024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D210D-4355-42FF-8E00-8B9740FC2F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96863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1DCE7-E9C5-4B81-A895-8046E404F230}" type="datetimeFigureOut">
              <a:rPr lang="ru-RU" smtClean="0"/>
              <a:t>06.11.2024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D210D-4355-42FF-8E00-8B9740FC2F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698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1DCE7-E9C5-4B81-A895-8046E404F230}" type="datetimeFigureOut">
              <a:rPr lang="ru-RU" smtClean="0"/>
              <a:t>06.11.2024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D210D-4355-42FF-8E00-8B9740FC2F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96891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1DCE7-E9C5-4B81-A895-8046E404F230}" type="datetimeFigureOut">
              <a:rPr lang="ru-RU" smtClean="0"/>
              <a:t>06.11.2024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D210D-4355-42FF-8E00-8B9740FC2F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23965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1DCE7-E9C5-4B81-A895-8046E404F230}" type="datetimeFigureOut">
              <a:rPr lang="ru-RU" smtClean="0"/>
              <a:t>06.11.2024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D210D-4355-42FF-8E00-8B9740FC2F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6198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81DCE7-E9C5-4B81-A895-8046E404F230}" type="datetimeFigureOut">
              <a:rPr lang="ru-RU" smtClean="0"/>
              <a:t>06.11.2024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5D210D-4355-42FF-8E00-8B9740FC2F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4068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3188380"/>
          </a:xfrm>
        </p:spPr>
        <p:txBody>
          <a:bodyPr>
            <a:normAutofit/>
          </a:bodyPr>
          <a:lstStyle/>
          <a:p>
            <a:r>
              <a:rPr lang="ru-RU" sz="8800" dirty="0" smtClean="0">
                <a:latin typeface="Bahnschrift SemiLight" panose="020B0502040204020203" pitchFamily="34" charset="0"/>
              </a:rPr>
              <a:t>СЮЖЕТ</a:t>
            </a:r>
            <a:endParaRPr lang="ru-RU" sz="8800" dirty="0">
              <a:latin typeface="Bahnschrift Semi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94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8823" y="0"/>
            <a:ext cx="1125582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0" dirty="0" smtClean="0">
                <a:effectLst/>
                <a:latin typeface="Bahnschrift SemiLight" panose="020B0502040204020203" pitchFamily="34" charset="0"/>
              </a:rPr>
              <a:t>Роль в сюжетно-ролевой игре — это средство реализации сюжета и главный компонент игры</a:t>
            </a:r>
            <a:r>
              <a:rPr lang="ru-RU" b="1" i="0" dirty="0" smtClean="0">
                <a:effectLst/>
                <a:latin typeface="YS Text"/>
              </a:rPr>
              <a:t>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78823" y="1872340"/>
            <a:ext cx="11183983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0" i="0" dirty="0" smtClean="0">
                <a:effectLst/>
                <a:latin typeface="Bahnschrift SemiLight" panose="020B0502040204020203" pitchFamily="34" charset="0"/>
              </a:rPr>
              <a:t>Всякая роль содержит свои правила поведения, взятые ребёнком из окружающей жизни, заимствованные из отношений в мире взрослых. Подчинение ребёнка правилам ролевого поведения является важнейшим элементом сюжетно-ролевой игры.</a:t>
            </a:r>
            <a:endParaRPr lang="ru-RU" sz="4400" dirty="0">
              <a:latin typeface="Bahnschrift Semi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675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66503" y="1509487"/>
            <a:ext cx="10511245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0" dirty="0" smtClean="0">
                <a:effectLst/>
                <a:latin typeface="Bahnschrift SemiLight" panose="020B0502040204020203" pitchFamily="34" charset="0"/>
              </a:rPr>
              <a:t>Ролевое действие в сюжетно-ролевой игре</a:t>
            </a:r>
            <a:r>
              <a:rPr lang="ru-RU" sz="4400" b="0" i="0" dirty="0" smtClean="0">
                <a:effectLst/>
                <a:latin typeface="Bahnschrift SemiLight" panose="020B0502040204020203" pitchFamily="34" charset="0"/>
              </a:rPr>
              <a:t> — это деятельность ребёнка в роли. Последовательность ролевых действий характеризует ролевое поведение в игре. </a:t>
            </a:r>
            <a:endParaRPr lang="ru-RU" sz="4400" dirty="0">
              <a:latin typeface="Bahnschrift Semi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7925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05394" y="287382"/>
            <a:ext cx="10698479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effectLst/>
                <a:latin typeface="Bahnschrift SemiLight" panose="020B0502040204020203" pitchFamily="34" charset="0"/>
              </a:rPr>
              <a:t> </a:t>
            </a:r>
            <a:r>
              <a:rPr lang="ru-RU" sz="4000" b="0" i="0" dirty="0" smtClean="0">
                <a:effectLst/>
                <a:latin typeface="Bahnschrift SemiLight" panose="020B0502040204020203" pitchFamily="34" charset="0"/>
              </a:rPr>
              <a:t>Сюжет - это та сфера действительности, которая воспроизводится детьми. Сюжет представляет собой отражение ребенком определенных действий, событий, взаимоотношений из жизни и деятельности окружающих. При этом его игровые действия (крутит руль автомашины, готовит обед, учит рисовать учеников и др.) - одно из основных средств реализации сюжета.</a:t>
            </a:r>
            <a:endParaRPr lang="ru-RU" sz="4000" dirty="0">
              <a:latin typeface="Bahnschrift Semi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771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2491" y="2050868"/>
            <a:ext cx="830797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dirty="0" smtClean="0">
                <a:latin typeface="Bahnschrift SemiLight" panose="020B0502040204020203" pitchFamily="34" charset="0"/>
              </a:rPr>
              <a:t>СОДЕРЖАНИЕ ИГРЫ</a:t>
            </a:r>
            <a:endParaRPr lang="ru-RU" sz="8800" dirty="0">
              <a:latin typeface="Bahnschrift Semi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0384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31369" y="195943"/>
            <a:ext cx="10197739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0" i="0" dirty="0" smtClean="0">
                <a:effectLst/>
                <a:latin typeface="Bahnschrift SemiLight" panose="020B0502040204020203" pitchFamily="34" charset="0"/>
              </a:rPr>
              <a:t>Содержание сюжетно-ролевой игры – это игровое взаимодействие и взаимоотношения детей.</a:t>
            </a:r>
          </a:p>
          <a:p>
            <a:r>
              <a:rPr lang="ru-RU" sz="4400" b="0" i="0" dirty="0" smtClean="0">
                <a:effectLst/>
                <a:latin typeface="Bahnschrift SemiLight" panose="020B0502040204020203" pitchFamily="34" charset="0"/>
              </a:rPr>
              <a:t>Содержание сюжетно-ролевой игры во многом зависит от возраста детей, то есть оно определяется опытом и знаниями детей, особенностями их развития и воображения, развитостью мышления и речи.</a:t>
            </a:r>
            <a:endParaRPr lang="ru-RU" sz="4400" b="0" i="0" dirty="0">
              <a:effectLst/>
              <a:latin typeface="Bahnschrift Semi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86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03564" y="2116182"/>
            <a:ext cx="732826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dirty="0" smtClean="0">
                <a:latin typeface="Bahnschrift SemiLight" panose="020B0502040204020203" pitchFamily="34" charset="0"/>
              </a:rPr>
              <a:t>ИГРОВАЯ СИТУАЦИЯ</a:t>
            </a:r>
            <a:endParaRPr lang="ru-RU" sz="8800" dirty="0">
              <a:latin typeface="Bahnschrift Semi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9872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7679" y="250095"/>
            <a:ext cx="11086011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0" dirty="0" smtClean="0">
                <a:effectLst/>
                <a:latin typeface="Bahnschrift SemiLight" panose="020B0502040204020203" pitchFamily="34" charset="0"/>
              </a:rPr>
              <a:t>Игровая ситуация для сюжетно-ролевой игры</a:t>
            </a:r>
            <a:r>
              <a:rPr lang="ru-RU" sz="4000" b="0" i="0" dirty="0" smtClean="0">
                <a:effectLst/>
                <a:latin typeface="Bahnschrift SemiLight" panose="020B0502040204020203" pitchFamily="34" charset="0"/>
              </a:rPr>
              <a:t> — это </a:t>
            </a:r>
            <a:r>
              <a:rPr lang="ru-RU" sz="4000" b="1" i="0" dirty="0" smtClean="0">
                <a:effectLst/>
                <a:latin typeface="Bahnschrift SemiLight" panose="020B0502040204020203" pitchFamily="34" charset="0"/>
              </a:rPr>
              <a:t>воображаемая ситуация, которая складывается из сюжета и ролей</a:t>
            </a:r>
            <a:r>
              <a:rPr lang="ru-RU" sz="4000" b="0" i="0" dirty="0" smtClean="0">
                <a:effectLst/>
                <a:latin typeface="Bahnschrift SemiLight" panose="020B0502040204020203" pitchFamily="34" charset="0"/>
              </a:rPr>
              <a:t>.</a:t>
            </a:r>
          </a:p>
          <a:p>
            <a:r>
              <a:rPr lang="ru-RU" sz="4000" b="0" i="0" dirty="0" smtClean="0">
                <a:effectLst/>
                <a:latin typeface="Bahnschrift SemiLight" panose="020B0502040204020203" pitchFamily="34" charset="0"/>
              </a:rPr>
              <a:t>Она заключается в том, что ребёнок берёт на себя роль взрослого и выполняет её в созданной им самим игровой обстановке. Например, играя в школу, ребёнок изображает учителя, ведущего урок с учениками (сверстниками) в классе (на ковре). </a:t>
            </a:r>
            <a:endParaRPr lang="ru-RU" sz="4000" b="0" i="0" dirty="0">
              <a:effectLst/>
              <a:latin typeface="Bahnschrift Semi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7639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34640" y="2024742"/>
            <a:ext cx="653142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dirty="0" smtClean="0">
                <a:latin typeface="Bahnschrift SemiLight" panose="020B0502040204020203" pitchFamily="34" charset="0"/>
              </a:rPr>
              <a:t>ИГРОВОЙ ЗАМЫСЕЛ</a:t>
            </a:r>
            <a:endParaRPr lang="ru-RU" sz="8800" dirty="0">
              <a:latin typeface="Bahnschrift Semi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9862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9121" y="918981"/>
            <a:ext cx="111252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0" dirty="0" smtClean="0">
                <a:effectLst/>
                <a:latin typeface="Bahnschrift SemiLight" panose="020B0502040204020203" pitchFamily="34" charset="0"/>
              </a:rPr>
              <a:t>Игровой замысел</a:t>
            </a:r>
            <a:r>
              <a:rPr lang="ru-RU" sz="4400" b="0" i="0" dirty="0" smtClean="0">
                <a:effectLst/>
                <a:latin typeface="Bahnschrift SemiLight" panose="020B0502040204020203" pitchFamily="34" charset="0"/>
              </a:rPr>
              <a:t> в сюжетно-ролевой игре — это </a:t>
            </a:r>
            <a:r>
              <a:rPr lang="ru-RU" sz="4400" b="1" i="0" dirty="0" smtClean="0">
                <a:effectLst/>
                <a:latin typeface="Bahnschrift SemiLight" panose="020B0502040204020203" pitchFamily="34" charset="0"/>
              </a:rPr>
              <a:t>общее определение того, во что и как будут играть дети</a:t>
            </a:r>
            <a:r>
              <a:rPr lang="ru-RU" sz="4400" b="0" i="0" dirty="0" smtClean="0">
                <a:effectLst/>
                <a:latin typeface="Bahnschrift SemiLight" panose="020B0502040204020203" pitchFamily="34" charset="0"/>
              </a:rPr>
              <a:t>.</a:t>
            </a:r>
          </a:p>
          <a:p>
            <a:r>
              <a:rPr lang="ru-RU" sz="4400" b="0" i="0" dirty="0" smtClean="0">
                <a:effectLst/>
                <a:latin typeface="Bahnschrift SemiLight" panose="020B0502040204020203" pitchFamily="34" charset="0"/>
              </a:rPr>
              <a:t>Он формулируется в речи, отражается в самих игровых действиях, оформляется в игровом содержании и является стержнем игры.</a:t>
            </a:r>
            <a:endParaRPr lang="ru-RU" sz="4400" b="0" i="0" dirty="0">
              <a:effectLst/>
              <a:latin typeface="Bahnschrift Semi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1902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31964" y="1149532"/>
            <a:ext cx="1013677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dirty="0" smtClean="0">
                <a:latin typeface="Bahnschrift SemiLight" panose="020B0502040204020203" pitchFamily="34" charset="0"/>
              </a:rPr>
              <a:t>РОЛЬ И</a:t>
            </a:r>
          </a:p>
          <a:p>
            <a:pPr algn="ctr"/>
            <a:r>
              <a:rPr lang="ru-RU" sz="8800" dirty="0" smtClean="0">
                <a:latin typeface="Bahnschrift SemiLight" panose="020B0502040204020203" pitchFamily="34" charset="0"/>
              </a:rPr>
              <a:t>РОЛЕВОЕ ДЕЙСТВИЕ</a:t>
            </a:r>
            <a:endParaRPr lang="ru-RU" sz="8800" dirty="0">
              <a:latin typeface="Bahnschrift Semi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3473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1175</TotalTime>
  <Words>165</Words>
  <Application>Microsoft Office PowerPoint</Application>
  <PresentationFormat>Широкоэкранный</PresentationFormat>
  <Paragraphs>16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Bahnschrift SemiLight</vt:lpstr>
      <vt:lpstr>Calibri</vt:lpstr>
      <vt:lpstr>Calibri Light</vt:lpstr>
      <vt:lpstr>YS Text</vt:lpstr>
      <vt:lpstr>Тема Office</vt:lpstr>
      <vt:lpstr>СЮЖЕТ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СЮЖЕТ</dc:title>
  <dc:creator>User</dc:creator>
  <cp:lastModifiedBy>User</cp:lastModifiedBy>
  <cp:revision>3</cp:revision>
  <dcterms:created xsi:type="dcterms:W3CDTF">2024-11-05T20:33:00Z</dcterms:created>
  <dcterms:modified xsi:type="dcterms:W3CDTF">2024-11-06T16:08:15Z</dcterms:modified>
</cp:coreProperties>
</file>